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546576ab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546576ab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54893812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54893812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546576ab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546576ab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548938127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548938127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547af13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547af13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546576ab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546576ab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546576ab1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546576ab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085575" y="188475"/>
            <a:ext cx="53388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Review 2</a:t>
            </a:r>
            <a:endParaRPr/>
          </a:p>
        </p:txBody>
      </p:sp>
      <p:sp>
        <p:nvSpPr>
          <p:cNvPr id="135" name="Google Shape;135;p13"/>
          <p:cNvSpPr txBox="1"/>
          <p:nvPr>
            <p:ph idx="1" type="subTitle"/>
          </p:nvPr>
        </p:nvSpPr>
        <p:spPr>
          <a:xfrm>
            <a:off x="4268600" y="4552850"/>
            <a:ext cx="47625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 Sorden, Travis Byakeddy, Corey Marcum, Nathaniel Shaul </a:t>
            </a:r>
            <a:endParaRPr/>
          </a:p>
        </p:txBody>
      </p:sp>
      <p:pic>
        <p:nvPicPr>
          <p:cNvPr id="136" name="Google Shape;136;p13"/>
          <p:cNvPicPr preferRelativeResize="0"/>
          <p:nvPr/>
        </p:nvPicPr>
        <p:blipFill>
          <a:blip r:embed="rId3">
            <a:alphaModFix/>
          </a:blip>
          <a:stretch>
            <a:fillRect/>
          </a:stretch>
        </p:blipFill>
        <p:spPr>
          <a:xfrm>
            <a:off x="4185888" y="1074750"/>
            <a:ext cx="3232175" cy="2316392"/>
          </a:xfrm>
          <a:prstGeom prst="rect">
            <a:avLst/>
          </a:prstGeom>
          <a:noFill/>
          <a:ln>
            <a:noFill/>
          </a:ln>
        </p:spPr>
      </p:pic>
      <p:sp>
        <p:nvSpPr>
          <p:cNvPr id="137" name="Google Shape;137;p13"/>
          <p:cNvSpPr txBox="1"/>
          <p:nvPr/>
        </p:nvSpPr>
        <p:spPr>
          <a:xfrm>
            <a:off x="4397988" y="3443100"/>
            <a:ext cx="2808000" cy="35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chemeClr val="lt1"/>
                </a:solidFill>
              </a:rPr>
              <a:t>Figure 1-Novakinetics concept art [1]</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Updated Frame Designs</a:t>
            </a:r>
            <a:endParaRPr/>
          </a:p>
        </p:txBody>
      </p:sp>
      <p:sp>
        <p:nvSpPr>
          <p:cNvPr id="143" name="Google Shape;143;p14"/>
          <p:cNvSpPr txBox="1"/>
          <p:nvPr>
            <p:ph idx="1" type="body"/>
          </p:nvPr>
        </p:nvSpPr>
        <p:spPr>
          <a:xfrm>
            <a:off x="257550" y="3966250"/>
            <a:ext cx="8379300" cy="91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Concept 1                                                                                                               Concept 2                               </a:t>
            </a:r>
            <a:endParaRPr/>
          </a:p>
        </p:txBody>
      </p:sp>
      <p:pic>
        <p:nvPicPr>
          <p:cNvPr id="144" name="Google Shape;144;p14"/>
          <p:cNvPicPr preferRelativeResize="0"/>
          <p:nvPr/>
        </p:nvPicPr>
        <p:blipFill>
          <a:blip r:embed="rId3">
            <a:alphaModFix/>
          </a:blip>
          <a:stretch>
            <a:fillRect/>
          </a:stretch>
        </p:blipFill>
        <p:spPr>
          <a:xfrm>
            <a:off x="257550" y="973675"/>
            <a:ext cx="4425674" cy="2878650"/>
          </a:xfrm>
          <a:prstGeom prst="rect">
            <a:avLst/>
          </a:prstGeom>
          <a:noFill/>
          <a:ln>
            <a:noFill/>
          </a:ln>
        </p:spPr>
      </p:pic>
      <p:pic>
        <p:nvPicPr>
          <p:cNvPr id="145" name="Google Shape;145;p14"/>
          <p:cNvPicPr preferRelativeResize="0"/>
          <p:nvPr/>
        </p:nvPicPr>
        <p:blipFill>
          <a:blip r:embed="rId4">
            <a:alphaModFix/>
          </a:blip>
          <a:stretch>
            <a:fillRect/>
          </a:stretch>
        </p:blipFill>
        <p:spPr>
          <a:xfrm>
            <a:off x="4914603" y="973675"/>
            <a:ext cx="3722103" cy="287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Updated Frame Designs</a:t>
            </a:r>
            <a:endParaRPr/>
          </a:p>
        </p:txBody>
      </p:sp>
      <p:pic>
        <p:nvPicPr>
          <p:cNvPr id="151" name="Google Shape;151;p15"/>
          <p:cNvPicPr preferRelativeResize="0"/>
          <p:nvPr/>
        </p:nvPicPr>
        <p:blipFill>
          <a:blip r:embed="rId3">
            <a:alphaModFix/>
          </a:blip>
          <a:stretch>
            <a:fillRect/>
          </a:stretch>
        </p:blipFill>
        <p:spPr>
          <a:xfrm>
            <a:off x="303075" y="1004250"/>
            <a:ext cx="4330162" cy="2810951"/>
          </a:xfrm>
          <a:prstGeom prst="rect">
            <a:avLst/>
          </a:prstGeom>
          <a:noFill/>
          <a:ln>
            <a:noFill/>
          </a:ln>
        </p:spPr>
      </p:pic>
      <p:sp>
        <p:nvSpPr>
          <p:cNvPr id="152" name="Google Shape;152;p15"/>
          <p:cNvSpPr txBox="1"/>
          <p:nvPr/>
        </p:nvSpPr>
        <p:spPr>
          <a:xfrm>
            <a:off x="1866075" y="4107350"/>
            <a:ext cx="1143000" cy="3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Lato"/>
                <a:ea typeface="Lato"/>
                <a:cs typeface="Lato"/>
                <a:sym typeface="Lato"/>
              </a:rPr>
              <a:t>Concept 3</a:t>
            </a:r>
            <a:endParaRPr sz="1300">
              <a:solidFill>
                <a:srgbClr val="FFFFFF"/>
              </a:solidFill>
              <a:latin typeface="Lato"/>
              <a:ea typeface="Lato"/>
              <a:cs typeface="Lato"/>
              <a:sym typeface="Lato"/>
            </a:endParaRPr>
          </a:p>
        </p:txBody>
      </p:sp>
      <p:pic>
        <p:nvPicPr>
          <p:cNvPr id="153" name="Google Shape;153;p15"/>
          <p:cNvPicPr preferRelativeResize="0"/>
          <p:nvPr/>
        </p:nvPicPr>
        <p:blipFill>
          <a:blip r:embed="rId4">
            <a:alphaModFix/>
          </a:blip>
          <a:stretch>
            <a:fillRect/>
          </a:stretch>
        </p:blipFill>
        <p:spPr>
          <a:xfrm>
            <a:off x="4688451" y="1004250"/>
            <a:ext cx="3971108" cy="2810950"/>
          </a:xfrm>
          <a:prstGeom prst="rect">
            <a:avLst/>
          </a:prstGeom>
          <a:noFill/>
          <a:ln>
            <a:noFill/>
          </a:ln>
        </p:spPr>
      </p:pic>
      <p:sp>
        <p:nvSpPr>
          <p:cNvPr id="154" name="Google Shape;154;p15"/>
          <p:cNvSpPr txBox="1"/>
          <p:nvPr/>
        </p:nvSpPr>
        <p:spPr>
          <a:xfrm>
            <a:off x="6102500" y="4107350"/>
            <a:ext cx="1143000" cy="3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Lato"/>
                <a:ea typeface="Lato"/>
                <a:cs typeface="Lato"/>
                <a:sym typeface="Lato"/>
              </a:rPr>
              <a:t>Concept 4</a:t>
            </a:r>
            <a:endParaRPr sz="1300">
              <a:solidFill>
                <a:srgbClr val="FFFFFF"/>
              </a:solidFill>
              <a:latin typeface="Lato"/>
              <a:ea typeface="Lato"/>
              <a:cs typeface="Lato"/>
              <a:sym typeface="Lato"/>
            </a:endParaRPr>
          </a:p>
          <a:p>
            <a:pPr indent="0" lvl="0" marL="0" rtl="0" algn="l">
              <a:spcBef>
                <a:spcPts val="0"/>
              </a:spcBef>
              <a:spcAft>
                <a:spcPts val="0"/>
              </a:spcAft>
              <a:buNone/>
            </a:pPr>
            <a:r>
              <a:t/>
            </a:r>
            <a:endParaRPr sz="1300">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Updated Ansys Analysis</a:t>
            </a:r>
            <a:endParaRPr/>
          </a:p>
        </p:txBody>
      </p:sp>
      <p:sp>
        <p:nvSpPr>
          <p:cNvPr id="160" name="Google Shape;160;p16"/>
          <p:cNvSpPr txBox="1"/>
          <p:nvPr>
            <p:ph idx="1" type="body"/>
          </p:nvPr>
        </p:nvSpPr>
        <p:spPr>
          <a:xfrm>
            <a:off x="773875" y="4286750"/>
            <a:ext cx="3798300" cy="3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Review 1 - Prior to Fixed points </a:t>
            </a:r>
            <a:endParaRPr/>
          </a:p>
          <a:p>
            <a:pPr indent="0" lvl="0" marL="0" rtl="0" algn="l">
              <a:spcBef>
                <a:spcPts val="1600"/>
              </a:spcBef>
              <a:spcAft>
                <a:spcPts val="1600"/>
              </a:spcAft>
              <a:buNone/>
            </a:pPr>
            <a:r>
              <a:t/>
            </a:r>
            <a:endParaRPr/>
          </a:p>
        </p:txBody>
      </p:sp>
      <p:sp>
        <p:nvSpPr>
          <p:cNvPr id="161" name="Google Shape;161;p16"/>
          <p:cNvSpPr txBox="1"/>
          <p:nvPr>
            <p:ph idx="2" type="body"/>
          </p:nvPr>
        </p:nvSpPr>
        <p:spPr>
          <a:xfrm>
            <a:off x="4933225" y="4244150"/>
            <a:ext cx="3403200" cy="48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Hardware Review 1 -</a:t>
            </a:r>
            <a:r>
              <a:rPr lang="en"/>
              <a:t>Multi</a:t>
            </a:r>
            <a:r>
              <a:rPr lang="en"/>
              <a:t>-point results </a:t>
            </a:r>
            <a:endParaRPr/>
          </a:p>
        </p:txBody>
      </p:sp>
      <p:pic>
        <p:nvPicPr>
          <p:cNvPr id="162" name="Google Shape;162;p16"/>
          <p:cNvPicPr preferRelativeResize="0"/>
          <p:nvPr/>
        </p:nvPicPr>
        <p:blipFill>
          <a:blip r:embed="rId3">
            <a:alphaModFix/>
          </a:blip>
          <a:stretch>
            <a:fillRect/>
          </a:stretch>
        </p:blipFill>
        <p:spPr>
          <a:xfrm>
            <a:off x="773875" y="985825"/>
            <a:ext cx="3467100" cy="3171825"/>
          </a:xfrm>
          <a:prstGeom prst="rect">
            <a:avLst/>
          </a:prstGeom>
          <a:noFill/>
          <a:ln>
            <a:noFill/>
          </a:ln>
        </p:spPr>
      </p:pic>
      <p:pic>
        <p:nvPicPr>
          <p:cNvPr id="163" name="Google Shape;163;p16"/>
          <p:cNvPicPr preferRelativeResize="0"/>
          <p:nvPr/>
        </p:nvPicPr>
        <p:blipFill>
          <a:blip r:embed="rId4">
            <a:alphaModFix/>
          </a:blip>
          <a:stretch>
            <a:fillRect/>
          </a:stretch>
        </p:blipFill>
        <p:spPr>
          <a:xfrm>
            <a:off x="4891750" y="971550"/>
            <a:ext cx="3486150" cy="320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Updated ANSYS ANALYSIS </a:t>
            </a:r>
            <a:endParaRPr/>
          </a:p>
        </p:txBody>
      </p:sp>
      <p:sp>
        <p:nvSpPr>
          <p:cNvPr id="169" name="Google Shape;169;p17"/>
          <p:cNvSpPr txBox="1"/>
          <p:nvPr>
            <p:ph idx="1" type="body"/>
          </p:nvPr>
        </p:nvSpPr>
        <p:spPr>
          <a:xfrm>
            <a:off x="1297500" y="4627575"/>
            <a:ext cx="3668700" cy="43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Single Fixed point - Concept 1</a:t>
            </a:r>
            <a:endParaRPr/>
          </a:p>
        </p:txBody>
      </p:sp>
      <p:sp>
        <p:nvSpPr>
          <p:cNvPr id="170" name="Google Shape;170;p17"/>
          <p:cNvSpPr txBox="1"/>
          <p:nvPr>
            <p:ph idx="2" type="body"/>
          </p:nvPr>
        </p:nvSpPr>
        <p:spPr>
          <a:xfrm>
            <a:off x="4966200" y="4627550"/>
            <a:ext cx="3477000" cy="43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Single point deformation  - Concept 1</a:t>
            </a:r>
            <a:endParaRPr/>
          </a:p>
        </p:txBody>
      </p:sp>
      <p:pic>
        <p:nvPicPr>
          <p:cNvPr id="171" name="Google Shape;171;p17"/>
          <p:cNvPicPr preferRelativeResize="0"/>
          <p:nvPr/>
        </p:nvPicPr>
        <p:blipFill>
          <a:blip r:embed="rId3">
            <a:alphaModFix/>
          </a:blip>
          <a:stretch>
            <a:fillRect/>
          </a:stretch>
        </p:blipFill>
        <p:spPr>
          <a:xfrm>
            <a:off x="1563074" y="930800"/>
            <a:ext cx="1782551" cy="3696775"/>
          </a:xfrm>
          <a:prstGeom prst="rect">
            <a:avLst/>
          </a:prstGeom>
          <a:noFill/>
          <a:ln>
            <a:noFill/>
          </a:ln>
        </p:spPr>
      </p:pic>
      <p:pic>
        <p:nvPicPr>
          <p:cNvPr id="172" name="Google Shape;172;p17"/>
          <p:cNvPicPr preferRelativeResize="0"/>
          <p:nvPr/>
        </p:nvPicPr>
        <p:blipFill>
          <a:blip r:embed="rId4">
            <a:alphaModFix/>
          </a:blip>
          <a:stretch>
            <a:fillRect/>
          </a:stretch>
        </p:blipFill>
        <p:spPr>
          <a:xfrm>
            <a:off x="5481625" y="930800"/>
            <a:ext cx="1771125" cy="3761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Additional Meeting Minutes </a:t>
            </a:r>
            <a:endParaRPr/>
          </a:p>
        </p:txBody>
      </p:sp>
      <p:sp>
        <p:nvSpPr>
          <p:cNvPr id="178" name="Google Shape;178;p18"/>
          <p:cNvSpPr txBox="1"/>
          <p:nvPr>
            <p:ph idx="1" type="body"/>
          </p:nvPr>
        </p:nvSpPr>
        <p:spPr>
          <a:xfrm>
            <a:off x="1297500" y="1567550"/>
            <a:ext cx="7195800" cy="3175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Feb. 6th - Staff Meeting , Library</a:t>
            </a:r>
            <a:endParaRPr sz="1400"/>
          </a:p>
          <a:p>
            <a:pPr indent="-317500" lvl="0" marL="457200" rtl="0" algn="l">
              <a:lnSpc>
                <a:spcPct val="115000"/>
              </a:lnSpc>
              <a:spcBef>
                <a:spcPts val="0"/>
              </a:spcBef>
              <a:spcAft>
                <a:spcPts val="0"/>
              </a:spcAft>
              <a:buSzPts val="1400"/>
              <a:buChar char="●"/>
            </a:pPr>
            <a:r>
              <a:rPr lang="en" sz="1400"/>
              <a:t>Feb. 9th - Staff Meeting, Novakinetics</a:t>
            </a:r>
            <a:endParaRPr sz="1400"/>
          </a:p>
          <a:p>
            <a:pPr indent="-317500" lvl="0" marL="457200" rtl="0" algn="l">
              <a:lnSpc>
                <a:spcPct val="115000"/>
              </a:lnSpc>
              <a:spcBef>
                <a:spcPts val="0"/>
              </a:spcBef>
              <a:spcAft>
                <a:spcPts val="0"/>
              </a:spcAft>
              <a:buSzPts val="1400"/>
              <a:buChar char="●"/>
            </a:pPr>
            <a:r>
              <a:rPr lang="en" sz="1400"/>
              <a:t>Feb. 13th - Team Meeting, Library</a:t>
            </a:r>
            <a:endParaRPr sz="1400"/>
          </a:p>
          <a:p>
            <a:pPr indent="-317500" lvl="0" marL="457200" rtl="0" algn="l">
              <a:lnSpc>
                <a:spcPct val="115000"/>
              </a:lnSpc>
              <a:spcBef>
                <a:spcPts val="0"/>
              </a:spcBef>
              <a:spcAft>
                <a:spcPts val="0"/>
              </a:spcAft>
              <a:buSzPts val="1400"/>
              <a:buChar char="●"/>
            </a:pPr>
            <a:r>
              <a:rPr lang="en" sz="1400"/>
              <a:t>Feb. 15th - Client Meeting, Novakinetics</a:t>
            </a:r>
            <a:endParaRPr sz="1400"/>
          </a:p>
          <a:p>
            <a:pPr indent="-317500" lvl="0" marL="457200" rtl="0" algn="l">
              <a:lnSpc>
                <a:spcPct val="115000"/>
              </a:lnSpc>
              <a:spcBef>
                <a:spcPts val="0"/>
              </a:spcBef>
              <a:spcAft>
                <a:spcPts val="0"/>
              </a:spcAft>
              <a:buSzPts val="1400"/>
              <a:buChar char="●"/>
            </a:pPr>
            <a:r>
              <a:rPr lang="en" sz="1400"/>
              <a:t>Feb. 22nd - Team Meeting, Online</a:t>
            </a:r>
            <a:endParaRPr sz="1400"/>
          </a:p>
          <a:p>
            <a:pPr indent="-317500" lvl="0" marL="457200" rtl="0" algn="l">
              <a:lnSpc>
                <a:spcPct val="115000"/>
              </a:lnSpc>
              <a:spcBef>
                <a:spcPts val="0"/>
              </a:spcBef>
              <a:spcAft>
                <a:spcPts val="0"/>
              </a:spcAft>
              <a:buSzPts val="1400"/>
              <a:buChar char="●"/>
            </a:pPr>
            <a:r>
              <a:rPr lang="en" sz="1400"/>
              <a:t>Feb. 28th - Team Meeting, Online</a:t>
            </a:r>
            <a:endParaRPr sz="1400"/>
          </a:p>
          <a:p>
            <a:pPr indent="-317500" lvl="0" marL="457200" rtl="0" algn="l">
              <a:lnSpc>
                <a:spcPct val="115000"/>
              </a:lnSpc>
              <a:spcBef>
                <a:spcPts val="0"/>
              </a:spcBef>
              <a:spcAft>
                <a:spcPts val="0"/>
              </a:spcAft>
              <a:buSzPts val="1400"/>
              <a:buChar char="●"/>
            </a:pPr>
            <a:r>
              <a:rPr lang="en" sz="1400"/>
              <a:t>Mar. 7th - Staff Meeting, EGR Class Rm</a:t>
            </a:r>
            <a:endParaRPr sz="1400"/>
          </a:p>
          <a:p>
            <a:pPr indent="-317500" lvl="0" marL="457200" rtl="0" algn="l">
              <a:lnSpc>
                <a:spcPct val="115000"/>
              </a:lnSpc>
              <a:spcBef>
                <a:spcPts val="0"/>
              </a:spcBef>
              <a:spcAft>
                <a:spcPts val="0"/>
              </a:spcAft>
              <a:buSzPts val="1400"/>
              <a:buChar char="●"/>
            </a:pPr>
            <a:r>
              <a:rPr lang="en" sz="1400"/>
              <a:t>Mar. 8th - Team Meeting, Online</a:t>
            </a:r>
            <a:endParaRPr sz="1400"/>
          </a:p>
          <a:p>
            <a:pPr indent="-317500" lvl="0" marL="457200" rtl="0" algn="l">
              <a:lnSpc>
                <a:spcPct val="115000"/>
              </a:lnSpc>
              <a:spcBef>
                <a:spcPts val="0"/>
              </a:spcBef>
              <a:spcAft>
                <a:spcPts val="0"/>
              </a:spcAft>
              <a:buSzPts val="1400"/>
              <a:buChar char="●"/>
            </a:pPr>
            <a:r>
              <a:rPr lang="en" sz="1400"/>
              <a:t>Mar. 14th - Team Meeting, Computer Lab</a:t>
            </a:r>
            <a:endParaRPr sz="1400"/>
          </a:p>
          <a:p>
            <a:pPr indent="-317500" lvl="0" marL="457200" rtl="0" algn="l">
              <a:lnSpc>
                <a:spcPct val="115000"/>
              </a:lnSpc>
              <a:spcBef>
                <a:spcPts val="0"/>
              </a:spcBef>
              <a:spcAft>
                <a:spcPts val="0"/>
              </a:spcAft>
              <a:buSzPts val="1400"/>
              <a:buChar char="●"/>
            </a:pPr>
            <a:r>
              <a:rPr lang="en" sz="1400"/>
              <a:t>Mar. 28th - Team Meeting, Online</a:t>
            </a:r>
            <a:endParaRPr sz="1400"/>
          </a:p>
        </p:txBody>
      </p:sp>
      <p:pic>
        <p:nvPicPr>
          <p:cNvPr id="179" name="Google Shape;179;p18"/>
          <p:cNvPicPr preferRelativeResize="0"/>
          <p:nvPr/>
        </p:nvPicPr>
        <p:blipFill>
          <a:blip r:embed="rId3">
            <a:alphaModFix/>
          </a:blip>
          <a:stretch>
            <a:fillRect/>
          </a:stretch>
        </p:blipFill>
        <p:spPr>
          <a:xfrm>
            <a:off x="5468902" y="1477577"/>
            <a:ext cx="3154050" cy="2656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Hardware Review Action Items</a:t>
            </a:r>
            <a:endParaRPr/>
          </a:p>
        </p:txBody>
      </p:sp>
      <p:sp>
        <p:nvSpPr>
          <p:cNvPr id="185" name="Google Shape;185;p19"/>
          <p:cNvSpPr txBox="1"/>
          <p:nvPr>
            <p:ph idx="1" type="body"/>
          </p:nvPr>
        </p:nvSpPr>
        <p:spPr>
          <a:xfrm>
            <a:off x="885150" y="1116000"/>
            <a:ext cx="7373700" cy="3413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Travis: perform more ANSYS simulations for each frame redesign. Compare 7075 Aluminum with the proper 4130 steel properties addition to ANSYS. Continue with 3d printed force model of the Flyer, to help visualize contributions. Finalize ANSYS models under different approved conditions. </a:t>
            </a:r>
            <a:endParaRPr sz="1200">
              <a:solidFill>
                <a:srgbClr val="FFFFFF"/>
              </a:solidFill>
              <a:latin typeface="Arial"/>
              <a:ea typeface="Arial"/>
              <a:cs typeface="Arial"/>
              <a:sym typeface="Arial"/>
            </a:endParaRPr>
          </a:p>
          <a:p>
            <a:pPr indent="0" lvl="0" marL="457200" rtl="0" algn="l">
              <a:spcBef>
                <a:spcPts val="0"/>
              </a:spcBef>
              <a:spcAft>
                <a:spcPts val="0"/>
              </a:spcAft>
              <a:buNone/>
            </a:pPr>
            <a:r>
              <a:rPr lang="en" sz="1200">
                <a:solidFill>
                  <a:srgbClr val="FFFFFF"/>
                </a:solidFill>
                <a:latin typeface="Arial"/>
                <a:ea typeface="Arial"/>
                <a:cs typeface="Arial"/>
                <a:sym typeface="Arial"/>
              </a:rPr>
              <a:t> </a:t>
            </a:r>
            <a:endParaRPr sz="1200">
              <a:solidFill>
                <a:srgbClr val="FFFFFF"/>
              </a:solidFill>
              <a:latin typeface="Arial"/>
              <a:ea typeface="Arial"/>
              <a:cs typeface="Arial"/>
              <a:sym typeface="Arial"/>
            </a:endParaRPr>
          </a:p>
          <a:p>
            <a:pPr indent="-304800" lvl="0" marL="457200" rtl="0" algn="l">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Steve: Redesign frames with client and Ansys considerations, Add client additions to the Model frames within solidworks, assist Travis in ansys modeling of proposed frames, Print final proposed frame for client.</a:t>
            </a:r>
            <a:endParaRPr sz="1200">
              <a:solidFill>
                <a:srgbClr val="FFFFFF"/>
              </a:solidFill>
              <a:latin typeface="Arial"/>
              <a:ea typeface="Arial"/>
              <a:cs typeface="Arial"/>
              <a:sym typeface="Arial"/>
            </a:endParaRPr>
          </a:p>
          <a:p>
            <a:pPr indent="0" lvl="0" marL="457200" rtl="0" algn="l">
              <a:spcBef>
                <a:spcPts val="0"/>
              </a:spcBef>
              <a:spcAft>
                <a:spcPts val="0"/>
              </a:spcAft>
              <a:buNone/>
            </a:pPr>
            <a:r>
              <a:t/>
            </a:r>
            <a:endParaRPr sz="1200">
              <a:solidFill>
                <a:srgbClr val="FFFFFF"/>
              </a:solidFill>
              <a:latin typeface="Arial"/>
              <a:ea typeface="Arial"/>
              <a:cs typeface="Arial"/>
              <a:sym typeface="Arial"/>
            </a:endParaRPr>
          </a:p>
          <a:p>
            <a:pPr indent="-304800" lvl="0" marL="457200" rtl="0" algn="l">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Corey: Continue hand calculations once a final frame has been designed, create working code program to test different materials under different boundary conditions, aid in designs for final proposed frame for the client, aid in ANSYS analysis of different frames.</a:t>
            </a:r>
            <a:endParaRPr sz="1200">
              <a:solidFill>
                <a:srgbClr val="FFFFFF"/>
              </a:solidFill>
              <a:latin typeface="Arial"/>
              <a:ea typeface="Arial"/>
              <a:cs typeface="Arial"/>
              <a:sym typeface="Arial"/>
            </a:endParaRPr>
          </a:p>
          <a:p>
            <a:pPr indent="0" lvl="0" marL="457200" rtl="0" algn="l">
              <a:spcBef>
                <a:spcPts val="0"/>
              </a:spcBef>
              <a:spcAft>
                <a:spcPts val="0"/>
              </a:spcAft>
              <a:buNone/>
            </a:pPr>
            <a:r>
              <a:t/>
            </a:r>
            <a:endParaRPr sz="1200">
              <a:solidFill>
                <a:srgbClr val="FFFFFF"/>
              </a:solidFill>
              <a:latin typeface="Arial"/>
              <a:ea typeface="Arial"/>
              <a:cs typeface="Arial"/>
              <a:sym typeface="Arial"/>
            </a:endParaRPr>
          </a:p>
          <a:p>
            <a:pPr indent="-304800" lvl="0" marL="457200" rtl="0" algn="l">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Nathaniel: choose a final design for our client with team. 3D print Fanflyer model. Weigh whether to 3D print at school maker labs or uses Steve’s printer. Transfer designs to ANSYS 19.1 mechanical APDL for additional analysis</a:t>
            </a:r>
            <a:endParaRPr sz="1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Moving Forward</a:t>
            </a:r>
            <a:endParaRPr/>
          </a:p>
        </p:txBody>
      </p:sp>
      <p:sp>
        <p:nvSpPr>
          <p:cNvPr id="191" name="Google Shape;191;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The team will analyze the remainder of their frames and submit them to the client for approval.</a:t>
            </a:r>
            <a:endParaRPr/>
          </a:p>
          <a:p>
            <a:pPr indent="-311150" lvl="0" marL="457200" rtl="0" algn="l">
              <a:spcBef>
                <a:spcPts val="0"/>
              </a:spcBef>
              <a:spcAft>
                <a:spcPts val="0"/>
              </a:spcAft>
              <a:buSzPts val="1300"/>
              <a:buChar char="●"/>
            </a:pPr>
            <a:r>
              <a:rPr lang="en"/>
              <a:t>Make final client suggested revisions to finish the frame. </a:t>
            </a:r>
            <a:endParaRPr/>
          </a:p>
          <a:p>
            <a:pPr indent="-311150" lvl="0" marL="457200" rtl="0" algn="l">
              <a:spcBef>
                <a:spcPts val="0"/>
              </a:spcBef>
              <a:spcAft>
                <a:spcPts val="0"/>
              </a:spcAft>
              <a:buSzPts val="1300"/>
              <a:buChar char="●"/>
            </a:pPr>
            <a:r>
              <a:rPr lang="en"/>
              <a:t>Compare the analysis between client frame and proposed frame components and materials to demonstrate areas of </a:t>
            </a:r>
            <a:r>
              <a:rPr lang="en"/>
              <a:t>improvement</a:t>
            </a:r>
            <a:r>
              <a:rPr lang="en"/>
              <a:t>. </a:t>
            </a:r>
            <a:endParaRPr/>
          </a:p>
          <a:p>
            <a:pPr indent="0" lvl="0" marL="45720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